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7" r:id="rId2"/>
    <p:sldId id="289" r:id="rId3"/>
    <p:sldId id="292" r:id="rId4"/>
    <p:sldId id="291" r:id="rId5"/>
    <p:sldId id="296" r:id="rId6"/>
    <p:sldId id="290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62768D"/>
    <a:srgbClr val="00FF00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B2E90-8B8E-42B3-8117-6C5A007F0BE6}" type="datetimeFigureOut">
              <a:rPr lang="en-ZA" smtClean="0"/>
              <a:t>2016/12/01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4D1C-6448-4B93-BCD7-FFBF2DD9C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26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85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2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4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4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58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5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4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01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1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1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2016/12/01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&amp;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49" y="177029"/>
            <a:ext cx="1671636" cy="10215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37595" y="1529142"/>
            <a:ext cx="7772400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1,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5 DECEMBER 2016</a:t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80156" y="2572679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PROJECT PLAN AND </a:t>
            </a:r>
          </a:p>
          <a:p>
            <a:pPr marL="0" indent="0" algn="ctr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STUDY TASKS</a:t>
            </a:r>
            <a:endParaRPr lang="en-ZA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" y="1264262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" y="2910998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6" y="4871050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3391" y="6083598"/>
            <a:ext cx="280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Patsy Scherman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15" y="6551862"/>
            <a:ext cx="1335087" cy="358775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7258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661" y="172627"/>
            <a:ext cx="8229600" cy="783193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332" y="841519"/>
            <a:ext cx="7469096" cy="541860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data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Reserve assessment: information available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to be used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Existing river data from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Inxu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Wildebees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Gatberg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Reserve studies to be used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Reserve assessment:</a:t>
            </a:r>
          </a:p>
          <a:p>
            <a:pPr lvl="1"/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 still not available for the </a:t>
            </a:r>
            <a:r>
              <a:rPr lang="en-GB" sz="2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Ntabelanga-Laleni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data not at level needed for scenario evaluation for all sites (e.g. Rapid III methodology; no floods; no site on main stem)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Field survey of </a:t>
            </a: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19-22 September 2016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Sites now all at Intermediate level (MzimEWR1-3)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Additional site surveyed on the lower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downstream of gauging weir T3H020 (MzimEWR4)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1.10</a:t>
            </a:r>
          </a:p>
        </p:txBody>
      </p:sp>
    </p:spTree>
    <p:extLst>
      <p:ext uri="{BB962C8B-B14F-4D97-AF65-F5344CB8AC3E}">
        <p14:creationId xmlns:p14="http://schemas.microsoft.com/office/powerpoint/2010/main" val="655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63" y="559201"/>
            <a:ext cx="7737820" cy="1565435"/>
          </a:xfrm>
          <a:prstGeom prst="rect">
            <a:avLst/>
          </a:prstGeom>
        </p:spPr>
      </p:pic>
      <p:pic>
        <p:nvPicPr>
          <p:cNvPr id="5" name="Picture 4" descr="fig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71" y="2026190"/>
            <a:ext cx="6427694" cy="43208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4472" y="2635791"/>
            <a:ext cx="190948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Data collected</a:t>
            </a:r>
          </a:p>
          <a:p>
            <a:r>
              <a:rPr lang="en-ZA" sz="1600" b="1" dirty="0"/>
              <a:t>Habitat integrity</a:t>
            </a:r>
          </a:p>
          <a:p>
            <a:r>
              <a:rPr lang="en-ZA" sz="1600" b="1" dirty="0"/>
              <a:t>Fish</a:t>
            </a:r>
          </a:p>
          <a:p>
            <a:r>
              <a:rPr lang="en-ZA" sz="1600" b="1" dirty="0"/>
              <a:t>Macroinvertebrates</a:t>
            </a:r>
          </a:p>
          <a:p>
            <a:r>
              <a:rPr lang="en-ZA" sz="1600" b="1" dirty="0"/>
              <a:t>Riparian vegetation</a:t>
            </a:r>
          </a:p>
          <a:p>
            <a:r>
              <a:rPr lang="en-ZA" sz="1600" b="1" dirty="0"/>
              <a:t>Geomorphology</a:t>
            </a:r>
          </a:p>
          <a:p>
            <a:r>
              <a:rPr lang="en-ZA" sz="1600" b="1" dirty="0"/>
              <a:t>Hydraulics</a:t>
            </a:r>
          </a:p>
          <a:p>
            <a:r>
              <a:rPr lang="en-ZA" sz="1600" b="1" dirty="0"/>
              <a:t>Water quality (incl. diatoms)</a:t>
            </a:r>
          </a:p>
        </p:txBody>
      </p:sp>
    </p:spTree>
    <p:extLst>
      <p:ext uri="{BB962C8B-B14F-4D97-AF65-F5344CB8AC3E}">
        <p14:creationId xmlns:p14="http://schemas.microsoft.com/office/powerpoint/2010/main" val="308081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69" y="280203"/>
            <a:ext cx="8229600" cy="783193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(3)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538" y="955819"/>
            <a:ext cx="7630462" cy="5409121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Feasibility Study wetland data available for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Ntabelanga-Laleni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area, but no wetland assessments as part of the Reserve component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Other wetland information available for the area to be used</a:t>
            </a:r>
          </a:p>
          <a:p>
            <a:pPr marL="0" indent="0">
              <a:buNone/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The MWP’s </a:t>
            </a:r>
            <a:r>
              <a:rPr lang="en-Z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Water Resources Report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has a desktop review; focus on aquifer types, yields + water levels; water supply problems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Little info on water balances +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contribution to the EWR. No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chapter or report in Feasibility Study</a:t>
            </a:r>
          </a:p>
          <a:p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Surface-</a:t>
            </a:r>
            <a:r>
              <a:rPr lang="en-ZA" sz="2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interactions need to be evaluated</a:t>
            </a:r>
          </a:p>
          <a:p>
            <a:r>
              <a:rPr lang="en-ZA" sz="2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r>
              <a:rPr lang="en-ZA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 to the EWR to be assessed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1.12</a:t>
            </a:r>
          </a:p>
        </p:txBody>
      </p:sp>
    </p:spTree>
    <p:extLst>
      <p:ext uri="{BB962C8B-B14F-4D97-AF65-F5344CB8AC3E}">
        <p14:creationId xmlns:p14="http://schemas.microsoft.com/office/powerpoint/2010/main" val="283574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52" y="149132"/>
            <a:ext cx="7790329" cy="1143000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175" y="1292132"/>
            <a:ext cx="7649881" cy="5235388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Five PMC meetings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Four PSC meetings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Public meetings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Technical Task Group (TTG) meetings, as needed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Sector meetings, as needed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strategy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Study announcement (advertisements)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(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√)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and distribution of the BID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of the Initial Stakeholder Database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of the Stakeholder Engagement Plan by DWS PM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Invitation to the Inaugural PSC meeting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 updates throughout study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1.13</a:t>
            </a:r>
          </a:p>
        </p:txBody>
      </p:sp>
    </p:spTree>
    <p:extLst>
      <p:ext uri="{BB962C8B-B14F-4D97-AF65-F5344CB8AC3E}">
        <p14:creationId xmlns:p14="http://schemas.microsoft.com/office/powerpoint/2010/main" val="222952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67062"/>
            <a:ext cx="8229600" cy="66665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MEETING SCHEDULE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833718"/>
            <a:ext cx="7721600" cy="5316070"/>
          </a:xfrm>
        </p:spPr>
        <p:txBody>
          <a:bodyPr/>
          <a:lstStyle/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1: November 2016 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2: March 2017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3: July 2017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PMC 4: November 2017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PMC 5: May 2018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1: 5 Dec 2016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Status quo assessment ; delineation of RUs + IUAs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priority areas, EWR sites and desktop biophysical nodes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2: April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Finalised spreadsheet of RUs, IUAs, drivers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Desktop and River EWRs, including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EcoClassification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Selecting and defining operational scenarios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1.14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39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65" y="167062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MEETING SCHEDULE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27" y="738562"/>
            <a:ext cx="7257504" cy="5477434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3: August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EWR results</a:t>
            </a: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EcoClassification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report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PSC meeting 4: November 2017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Consequences of operational scenarios (estuary, river, economics, ecosystem services, user water quality)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of Preliminary WRC and RQOs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Stakeholder/Public meetings: March 2018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Feedback on draft WRC for gazetting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Draft RQOs</a:t>
            </a:r>
          </a:p>
          <a:p>
            <a:pPr marL="0" indent="0"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TTG meetings (proposed subjects)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User water quality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Input to MCA used for scenario evaluation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RQOs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1.15</a:t>
            </a:r>
          </a:p>
        </p:txBody>
      </p:sp>
    </p:spTree>
    <p:extLst>
      <p:ext uri="{BB962C8B-B14F-4D97-AF65-F5344CB8AC3E}">
        <p14:creationId xmlns:p14="http://schemas.microsoft.com/office/powerpoint/2010/main" val="158354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7" y="181546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749586"/>
            <a:ext cx="7883429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1: DESCRIBE STATUS QUO AND DELINEATION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Status quo description: Water resources, Ecosystem services, Macro-economics, Rivers, Estuary, Wetlands, Groundwater, Water quality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RU and IUA delineation: Groundwater Resource Units, Prioritising of river RUs (Ecological Importance, Socio-cultural Importance, Water Resource Use Importance, Water quality), Estuary is one RU</a:t>
            </a: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TASK 2: QUANTIFY EWRs 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 and River Desktop EWRs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EWRs at detailed level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EWR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Human Needs Reserve (ground + surface water BHNR)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32" y="244859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830549"/>
            <a:ext cx="7778608" cy="5789327"/>
          </a:xfrm>
          <a:ln w="3175">
            <a:noFill/>
          </a:ln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3: IDENTIFICATION AND EVALUATION OF SCENARIOS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ID and yield modelling of scenarios: </a:t>
            </a:r>
            <a:r>
              <a:rPr lang="en-Z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DWS input + signing off of scenarios NB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Selection of scenarios should be limited to options currently being planned for implementation in the next 10-16 years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REC flows will be included as an extreme option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Five scenarios (other than PD and Natural)</a:t>
            </a:r>
          </a:p>
          <a:p>
            <a:pPr lvl="2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Can only be evaluated with Rapid or higher EWRs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consequences: Economics, ecosystem services and non-ecological (user) water quality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consequences: River and estuary ecology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It is assumed no scenarios will impact on wetlands, hence no wetland consequences included. Specialist work only previously undertaken for riverine wetlands</a:t>
            </a:r>
          </a:p>
        </p:txBody>
      </p:sp>
    </p:spTree>
    <p:extLst>
      <p:ext uri="{BB962C8B-B14F-4D97-AF65-F5344CB8AC3E}">
        <p14:creationId xmlns:p14="http://schemas.microsoft.com/office/powerpoint/2010/main" val="148005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7" y="181546"/>
            <a:ext cx="8229600" cy="66665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749586"/>
            <a:ext cx="7704135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4: DETERMINATION OF DRAFT WATER RESOURCE CLASSES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Multi-criteria analysis (MCA) spreadsheet approach will be applied</a:t>
            </a:r>
          </a:p>
          <a:p>
            <a:pPr lvl="1"/>
            <a:r>
              <a:rPr lang="en-ZA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required: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Work session with DWS to discuss proposed Target Ecological Categories (TECs) per EWR site, estuary + biophysical node</a:t>
            </a: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5: RESOURCE QUALITY OBJECTIVES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Estuary RQOs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Set for flow, hydrodynamics, water quality, sediment processes, microalgae, macrophytes, invertebrates, fish and birds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Non-ecological (user) water quality RQOs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Wetland RQOs for priority wetlands per wetland type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RQOs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6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5" y="959223"/>
            <a:ext cx="7524376" cy="5579690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5: RESOURCE QUALITY OBJECTIVES (cont.)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River RQOs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Set for hydrology, water quality, habitat and biota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RQOs will be identified for each RU according to priority level:</a:t>
            </a: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Low priority: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EcoStatus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as a minimum with estimated EWRs (hydrology RQO) where available.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Moderate priority: EWR (hydrology RQO) and water quality as numerical information (if data are available) and narrative for habitat and biota.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High priority: All components as numerical data if information is available.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TASK 6: IMPLEMENTATION AND MONITORING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1.19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1271" y="274637"/>
            <a:ext cx="8229600" cy="68458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TECHNICAL (4)</a:t>
            </a:r>
          </a:p>
        </p:txBody>
      </p:sp>
    </p:spTree>
    <p:extLst>
      <p:ext uri="{BB962C8B-B14F-4D97-AF65-F5344CB8AC3E}">
        <p14:creationId xmlns:p14="http://schemas.microsoft.com/office/powerpoint/2010/main" val="110104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9216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764" y="1066800"/>
            <a:ext cx="7452144" cy="4840941"/>
          </a:xfrm>
        </p:spPr>
        <p:txBody>
          <a:bodyPr/>
          <a:lstStyle/>
          <a:p>
            <a:pPr marL="0" indent="0">
              <a:buNone/>
            </a:pPr>
            <a:r>
              <a:rPr lang="en-Z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Classify all significant water resources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Determine RQOs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Consolidate + review EWR work. Conduct additional work on EWR and BHNR for the purposes of Classification as required</a:t>
            </a:r>
          </a:p>
          <a:p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Timeframe: 24 months; Aug 2016-Juy 2018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Outcome: Gazetted Water Resource Classes and associated Resource Quality Objectives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following Project Plan</a:t>
            </a:r>
            <a:endParaRPr lang="en-ZA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Steps 1 and 2 completed; results to be 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70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55" y="255515"/>
            <a:ext cx="8588189" cy="666652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WORK: COMPLETION +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9865" y="835877"/>
            <a:ext cx="7704135" cy="5789327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7: </a:t>
            </a:r>
            <a:r>
              <a:rPr lang="en-ZA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SUMMARY REPORTS AND ELECTRONIC DATA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TASK 8: PREPARE INFORMATION FOR GAZETTING + MANAGE REVIEW PROCESS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Gazetting will address WRC and RQOs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DWS study officials to submit for internal approval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Technical comments to be addressed by PSP during 60d comment period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No additional studies will be undertaken to address issues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Information required:</a:t>
            </a:r>
          </a:p>
          <a:p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of legal expert with DWS regarding legal requirements well before 2018</a:t>
            </a:r>
          </a:p>
          <a:p>
            <a:r>
              <a:rPr lang="en-ZA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template from the DWS for preparation of the Classification and RQO gazette</a:t>
            </a:r>
          </a:p>
        </p:txBody>
      </p:sp>
    </p:spTree>
    <p:extLst>
      <p:ext uri="{BB962C8B-B14F-4D97-AF65-F5344CB8AC3E}">
        <p14:creationId xmlns:p14="http://schemas.microsoft.com/office/powerpoint/2010/main" val="197381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298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1.3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6" name="Explosion: 8 Points 5"/>
          <p:cNvSpPr/>
          <p:nvPr/>
        </p:nvSpPr>
        <p:spPr>
          <a:xfrm>
            <a:off x="1320309" y="995086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Explosion: 8 Points 6"/>
          <p:cNvSpPr/>
          <p:nvPr/>
        </p:nvSpPr>
        <p:spPr>
          <a:xfrm>
            <a:off x="1320309" y="1769324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235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633227"/>
            <a:ext cx="8229600" cy="801127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 AND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86" y="1613648"/>
            <a:ext cx="8104913" cy="31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5" y="215465"/>
            <a:ext cx="8229600" cy="638356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TEAM</a:t>
            </a:r>
            <a:b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968188"/>
            <a:ext cx="8417858" cy="4948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47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54" y="238779"/>
            <a:ext cx="8229600" cy="61286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5" y="851647"/>
            <a:ext cx="7569200" cy="4903699"/>
          </a:xfrm>
        </p:spPr>
        <p:txBody>
          <a:bodyPr/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Secondary catchment T3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Part of WMA7, i.e.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Mzimvubu-Tsitsikamma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WMA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Four main tributaries: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Mzintlava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rivers; and estuary at Port St Johns</a:t>
            </a: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T31: Upper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T32: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Mzintlava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T33: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T34: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T35: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Inxu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Wildebees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T36: Lower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Main towns: Cedarville,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Matatiele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Ugie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Maclear,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Tsolo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Mount Fletcher, Mount Ayliff,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Kokstad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 Flagstaff,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Tabankulu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, Port St Johns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Free-flowing; ±70% communal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1.6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1" y="2517150"/>
            <a:ext cx="2666365" cy="2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6"/>
            <a:ext cx="9144000" cy="63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3" y="181722"/>
            <a:ext cx="8229600" cy="828021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AREA (2)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12" y="797860"/>
            <a:ext cx="7345083" cy="5656728"/>
          </a:xfrm>
        </p:spPr>
        <p:txBody>
          <a:bodyPr/>
          <a:lstStyle/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Extensive wetlands around </a:t>
            </a:r>
            <a:r>
              <a:rPr lang="en-ZA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Matatiele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, Cedarville, Franklin + </a:t>
            </a:r>
            <a:r>
              <a:rPr lang="en-ZA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Gatberg</a:t>
            </a:r>
            <a:endParaRPr lang="en-Z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Water quality generally good, although extensive erosion and sedimentation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Irrigation return flows + return flows from WWTW problematic in certain areas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Economically dominated by irrigation agriculture, commercial forestry, sawmills + laminated board factory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Prominent is the extent of dryland </a:t>
            </a:r>
          </a:p>
          <a:p>
            <a:pPr marL="0" indent="0">
              <a:buNone/>
            </a:pP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	cultivation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Little registered groundwater use </a:t>
            </a:r>
          </a:p>
          <a:p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Key ecosystem services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Recreational fishing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Limited subsistence fishing</a:t>
            </a:r>
          </a:p>
          <a:p>
            <a:pPr lvl="1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Wastewater dilution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1.8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19" y="3774142"/>
            <a:ext cx="2241176" cy="23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6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02" y="275676"/>
            <a:ext cx="8229600" cy="63975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INFORMATION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40" y="1031457"/>
            <a:ext cx="7453123" cy="5244353"/>
          </a:xfrm>
        </p:spPr>
        <p:txBody>
          <a:bodyPr/>
          <a:lstStyle/>
          <a:p>
            <a:pPr marL="0" indent="0">
              <a:buNone/>
            </a:pP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DWS WRYM configured for whole catchment by SA-EC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Development Project – used </a:t>
            </a:r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WR2005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hydrology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Updated for DWS dam Feasibility Study: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rivers</a:t>
            </a:r>
          </a:p>
          <a:p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STUDY: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Use WRYM update for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Kinira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Z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Tsitsa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; SA-EC information for rest of catchment. Incorporate updates on OR Tambo DM’s </a:t>
            </a:r>
            <a:r>
              <a:rPr lang="en-GB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Ntsonyini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Ngqongweni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Regional Water Supply Scheme Phase 2 and 3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Kuzeke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tributary of the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 primary hydrological studies will therefore be carried out and only available data and models will be refined to undertake analyses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1.9</a:t>
            </a:r>
          </a:p>
        </p:txBody>
      </p:sp>
    </p:spTree>
    <p:extLst>
      <p:ext uri="{BB962C8B-B14F-4D97-AF65-F5344CB8AC3E}">
        <p14:creationId xmlns:p14="http://schemas.microsoft.com/office/powerpoint/2010/main" val="23190940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1360</Words>
  <Application>Microsoft Office PowerPoint</Application>
  <PresentationFormat>On-screen Show (4:3)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Gill Sans</vt:lpstr>
      <vt:lpstr>Gill Sans Light</vt:lpstr>
      <vt:lpstr>Gill Sans MT</vt:lpstr>
      <vt:lpstr>Gill Snas</vt:lpstr>
      <vt:lpstr>1_Office Theme</vt:lpstr>
      <vt:lpstr>PowerPoint Presentation</vt:lpstr>
      <vt:lpstr>AIMS AND APPROACH</vt:lpstr>
      <vt:lpstr>PROJECT PLAN</vt:lpstr>
      <vt:lpstr>STEPS 1 AND 2</vt:lpstr>
      <vt:lpstr>STUDY TEAM </vt:lpstr>
      <vt:lpstr>STUDY AREA (1)</vt:lpstr>
      <vt:lpstr>PowerPoint Presentation</vt:lpstr>
      <vt:lpstr>STUDY AREA (2)</vt:lpstr>
      <vt:lpstr>AVAILABLE INFORMATION (1)</vt:lpstr>
      <vt:lpstr>AVAILABLE INFORMATION (2)</vt:lpstr>
      <vt:lpstr>PowerPoint Presentation</vt:lpstr>
      <vt:lpstr>AVAILABLE INFORMATION (3)</vt:lpstr>
      <vt:lpstr>MANAGEMENT AND STAKEHOLDER ENGAGEMENT</vt:lpstr>
      <vt:lpstr>PROPOSED MEETING SCHEDULE (1)</vt:lpstr>
      <vt:lpstr>PROPOSED MEETING SCHEDULE (2)</vt:lpstr>
      <vt:lpstr>SCOPE OF WORK: TECHNICAL (1)</vt:lpstr>
      <vt:lpstr>SCOPE OF WORK: TECHNICAL (2)</vt:lpstr>
      <vt:lpstr>SCOPE OF WORK: TECHNICAL (3)</vt:lpstr>
      <vt:lpstr>SCOPE OF WORK: TECHNICAL (4)</vt:lpstr>
      <vt:lpstr>SCOPE OF WORK: COMPLETION + LEGAL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Patsy Scherman</cp:lastModifiedBy>
  <cp:revision>143</cp:revision>
  <dcterms:created xsi:type="dcterms:W3CDTF">2015-02-17T08:59:57Z</dcterms:created>
  <dcterms:modified xsi:type="dcterms:W3CDTF">2016-12-01T07:41:54Z</dcterms:modified>
</cp:coreProperties>
</file>